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0" r:id="rId4"/>
    <p:sldId id="304" r:id="rId5"/>
    <p:sldId id="257" r:id="rId6"/>
    <p:sldId id="387" r:id="rId7"/>
    <p:sldId id="388" r:id="rId8"/>
    <p:sldId id="389" r:id="rId9"/>
    <p:sldId id="393" r:id="rId10"/>
    <p:sldId id="297" r:id="rId11"/>
    <p:sldId id="346" r:id="rId12"/>
    <p:sldId id="385" r:id="rId13"/>
    <p:sldId id="305" r:id="rId14"/>
    <p:sldId id="313" r:id="rId15"/>
    <p:sldId id="362" r:id="rId16"/>
    <p:sldId id="314" r:id="rId17"/>
    <p:sldId id="390" r:id="rId18"/>
    <p:sldId id="391" r:id="rId19"/>
    <p:sldId id="312" r:id="rId20"/>
    <p:sldId id="308" r:id="rId21"/>
    <p:sldId id="353" r:id="rId22"/>
    <p:sldId id="392" r:id="rId23"/>
    <p:sldId id="316" r:id="rId24"/>
    <p:sldId id="317" r:id="rId25"/>
    <p:sldId id="320" r:id="rId26"/>
    <p:sldId id="321" r:id="rId27"/>
    <p:sldId id="394" r:id="rId28"/>
    <p:sldId id="386" r:id="rId29"/>
    <p:sldId id="260" r:id="rId30"/>
    <p:sldId id="271" r:id="rId31"/>
    <p:sldId id="350" r:id="rId32"/>
    <p:sldId id="354" r:id="rId33"/>
    <p:sldId id="318" r:id="rId34"/>
    <p:sldId id="397" r:id="rId35"/>
    <p:sldId id="398" r:id="rId36"/>
    <p:sldId id="319" r:id="rId37"/>
    <p:sldId id="400" r:id="rId38"/>
    <p:sldId id="399" r:id="rId39"/>
    <p:sldId id="358" r:id="rId40"/>
    <p:sldId id="278" r:id="rId41"/>
    <p:sldId id="403" r:id="rId42"/>
    <p:sldId id="359" r:id="rId43"/>
    <p:sldId id="290" r:id="rId44"/>
    <p:sldId id="331" r:id="rId45"/>
    <p:sldId id="274" r:id="rId46"/>
    <p:sldId id="330" r:id="rId47"/>
    <p:sldId id="364" r:id="rId48"/>
    <p:sldId id="363" r:id="rId49"/>
    <p:sldId id="404" r:id="rId50"/>
    <p:sldId id="402" r:id="rId51"/>
    <p:sldId id="375" r:id="rId52"/>
    <p:sldId id="365" r:id="rId53"/>
    <p:sldId id="367" r:id="rId54"/>
    <p:sldId id="368" r:id="rId55"/>
    <p:sldId id="377" r:id="rId56"/>
    <p:sldId id="370" r:id="rId57"/>
    <p:sldId id="405" r:id="rId58"/>
    <p:sldId id="376" r:id="rId59"/>
    <p:sldId id="339" r:id="rId60"/>
    <p:sldId id="341" r:id="rId61"/>
    <p:sldId id="378" r:id="rId62"/>
    <p:sldId id="340" r:id="rId63"/>
    <p:sldId id="380" r:id="rId64"/>
    <p:sldId id="379" r:id="rId65"/>
    <p:sldId id="343" r:id="rId66"/>
    <p:sldId id="381" r:id="rId67"/>
    <p:sldId id="382" r:id="rId68"/>
    <p:sldId id="383" r:id="rId69"/>
    <p:sldId id="371" r:id="rId70"/>
    <p:sldId id="395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7634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6D6A-AA01-483F-A46F-A2A39D9F6CD6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B3EB-CB18-4007-97B5-E3F1D7398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E767-F40E-4D55-8347-FBC64C6A94B3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AB0B-4F54-4737-849F-B79BBD696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DCAB-A14E-49F1-9C19-9411292DD3DB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FD60-B3A8-4FCF-B275-E5E80918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C5DC-6976-46E4-A934-745EFD8E78B3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A2DC-C024-4EA0-854E-8807F07F2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BEB8-6B3F-4849-BD5E-E8E78F79F4F6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CF20-AA22-409D-A21A-3AD4861E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A84B-1A7E-4534-8FBF-9BC5F32F890F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5126-C7C6-4CB8-838D-3833C2877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57FD-B202-4C19-AA84-B0969C949B1D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1AA4-F9B5-46AD-B143-633C5404F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3DA9-E7C1-4A14-ACFB-4ECB38C3AC06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0752-AC15-47A5-9F85-A7ABC9D09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B83D-5CBB-43C0-A42C-EC0E31A6703B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AE2D-BC44-4669-BF69-CD9C92496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BEA0-5B5A-49FC-8840-05FCA7BD5E19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1B94-29CA-4713-9182-A94D2A478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2AC8-2866-4AE9-80E2-68C7A197642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FBFF-37A8-4959-9F82-0974BC4DB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A6151-1676-42F7-8EB4-729486DD1DB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09C00-2672-4843-9103-EA3E82C13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elkie.net/wp-content/uploads/2018/03/atributy-dlya-syuzhetno-rolevoy-igry.jpg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hyperlink" Target="https://melkie.net/wp-content/uploads/2018/03/na-matematicheskom-zanyatii-doshkolniki-vypolnyayut-zadanie-po-kartochka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lkie.net/wp-content/uploads/2018/03/t.jpg" TargetMode="External"/><Relationship Id="rId5" Type="http://schemas.openxmlformats.org/officeDocument/2006/relationships/image" Target="../media/image48.jpeg"/><Relationship Id="rId10" Type="http://schemas.openxmlformats.org/officeDocument/2006/relationships/image" Target="../media/image51.jpeg"/><Relationship Id="rId4" Type="http://schemas.openxmlformats.org/officeDocument/2006/relationships/hyperlink" Target="https://melkie.net/wp-content/uploads/2018/03/personazhi-skazki.jpg" TargetMode="External"/><Relationship Id="rId9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2;&#1073;&#1083;&#1080;&#1094;&#1072;%20&#1080;&#1075;&#1088;%20&#1087;&#1086;%20&#1074;&#1086;&#1079;&#1088;&#1086;&#1089;&#1090;&#1072;&#1084;.docx" TargetMode="External"/><Relationship Id="rId2" Type="http://schemas.openxmlformats.org/officeDocument/2006/relationships/hyperlink" Target="&#1048;&#1075;&#1088;&#1086;&#1074;&#1099;&#1077;%20&#1079;&#1072;&#1085;&#1103;&#1090;&#1080;&#1103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s://ds04.infourok.ru/uploads/ex/0f69/001865e0-18c8753b/img3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hyperlink" Target="https://ds04.infourok.ru/uploads/ex/0f69/001865e0-18c8753b/img31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lkie.net/wp-content/uploads/2018/03/vospitatel-predlagaet-roditelyam-na-sobranii-poigrat-s-logicheskimi-blokami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D%D0%B3%D0%B5%D1%80%D1%81%D0%BA%D0%B8%D0%B9_%D1%8F%D0%B7%D1%8B%D0%BA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8%D0%B5%D1%80%D0%B1%D1%80%D1%83%D0%BA%D1%81%D0%BA%D0%B8%D0%B9_%D1%83%D0%BD%D0%B8%D0%B2%D0%B5%D1%80%D1%81%D0%B8%D1%82%D0%B5%D1%82" TargetMode="External"/><Relationship Id="rId5" Type="http://schemas.openxmlformats.org/officeDocument/2006/relationships/hyperlink" Target="https://ru.wikipedia.org/wiki/2014_%D0%B3%D0%BE%D0%B4" TargetMode="External"/><Relationship Id="rId4" Type="http://schemas.openxmlformats.org/officeDocument/2006/relationships/hyperlink" Target="https://ru.wikipedia.org/wiki/1916_%D0%B3%D0%BE%D0%B4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23528" y="332656"/>
            <a:ext cx="8424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– класс для педагогов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«Применение  логических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локов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палочек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образовательной деятельности с детьми дошкольного возраста»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ПК\Desktop\hello_html_m6dc1d8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2484408" cy="19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2318709" cy="21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987824" y="5517232"/>
            <a:ext cx="4320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Подготовили воспитатели: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МДОУ Детский сад № 10  «Радуга»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Радкевич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Л.М, Густерина Е.В.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9"/>
            <a:ext cx="871296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572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 логических блоков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познавательные процессы, мыслительные операции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 формой, цветом, размером, толщиной объектов;</a:t>
            </a:r>
          </a:p>
          <a:p>
            <a:pPr lvl="0" eaLnBrk="0" hangingPunct="0"/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развивать пространственные представления;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развивать логическое мышление, представление о множестве (сравнение, разбиение, классификация, абстрагирование, кодирование и декодирование информации);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развивать умения выявлять свойства в объектах, называть их, обобщать объекты по их свойствам, объяснять сходства и различия объектов, обосновывать свои рассуждения;</a:t>
            </a:r>
          </a:p>
          <a:p>
            <a:pPr lvl="0" eaLnBrk="0" hangingPunct="0"/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творческие способности, воображение, фантазию, способности к моделированию и конструированию; развивать речь; </a:t>
            </a:r>
          </a:p>
          <a:p>
            <a:pPr lvl="0" eaLnBrk="0" hangingPunct="0"/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выполнять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арифметические действия сложения и вычитания,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успешно овладеть основами математики и информатики</a:t>
            </a: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воспитывать самостоятельность, инициативу, настойчивость в достижении цели.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1520" y="285750"/>
            <a:ext cx="856895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РАБОТЫ С ЛОГИЧЕСКИМИ БЛОКАМИ ДЬЕНЕША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(комплексные, интегрированные), обеспечивающие наглядность, системность и доступность, смену деятельности. </a:t>
            </a:r>
          </a:p>
          <a:p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и самостоятельная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деятельность (дидактические игры, настольно-печатные, подвижные, сюжетно-ролевые игры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) </a:t>
            </a:r>
          </a:p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Подвижных играх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(предметные ориентиры, обозначения домиков, дорожек, лабиринтов);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Настольно-печатные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(изготовить карты к играм “Рассели жильцов”, “Найди место фигуре”);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Сюжетно-ролевых играх: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“Магазин” - деньги обозначаются блоками. “Почта” - адрес на доме обозначается кодовыми карточками. Аналогично, “Поезд” - билеты, места. 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 –деятельность: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аппликация, режимные моменты, 					предметные ориентиры. </a:t>
            </a:r>
          </a:p>
          <a:p>
            <a:pPr eaLnBrk="0" hangingPunct="0">
              <a:buFont typeface="Wingdings" pitchFamily="2" charset="2"/>
              <a:buChar char="v"/>
            </a:pPr>
            <a:endParaRPr lang="ru-RU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ru-RU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1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ds04.infourok.ru/uploads/ex/0f69/001865e0-18c8753b/img4.jpg"/>
          <p:cNvPicPr>
            <a:picLocks noChangeAspect="1" noChangeArrowheads="1"/>
          </p:cNvPicPr>
          <p:nvPr/>
        </p:nvPicPr>
        <p:blipFill>
          <a:blip r:embed="rId2" cstate="print"/>
          <a:srcRect l="3879" t="44188" r="5603" b="6897"/>
          <a:stretch>
            <a:fillRect/>
          </a:stretch>
        </p:blipFill>
        <p:spPr bwMode="auto">
          <a:xfrm>
            <a:off x="1187624" y="1340768"/>
            <a:ext cx="7211477" cy="3240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работать с материалом? С какого возраста?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29189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32656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используются как игровой материал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 лет.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 перебирают фигуры, попробуют  их на ощупь, поиграют  с ними, как с обычными кубиками, конструктором. В процессе  сенсорного обследования блоков дети установят, что они имеют различную форму, цвет, размер, толщину.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альбомах дети по рисунку-схеме выкладывают  блоки сначала путем накладывания по образцу, а затем самостоятельно.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2" descr="DSCF134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4221088"/>
            <a:ext cx="1936519" cy="21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рома\Downloads\40261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2160240" cy="208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F160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204864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117213"/>
            <a:ext cx="817867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Сначала предлагаются самые простые игры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/>
              <a:t> </a:t>
            </a:r>
          </a:p>
          <a:p>
            <a:pPr algn="ctr" eaLnBrk="0" hangingPunct="0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младшей группы (3-года)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dirty="0">
              <a:solidFill>
                <a:srgbClr val="E6FF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такие же фигуры, как эта по цвету (форме, размеру );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все синие фигуры (красные, желтые);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большие фигуры.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две одинаковые фигуры.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Ежику дать все желтые, собаке – красные,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мишке - все треугольные» </a:t>
            </a:r>
            <a:endParaRPr lang="ru-RU" sz="2400" dirty="0" smtClean="0"/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3" descr="DSCF16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1700808"/>
            <a:ext cx="2304256" cy="172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DSCF134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3789040"/>
            <a:ext cx="23999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F16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7824" y="3861048"/>
            <a:ext cx="2520280" cy="1890210"/>
          </a:xfrm>
          <a:prstGeom prst="rect">
            <a:avLst/>
          </a:prstGeom>
          <a:ln w="381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2089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 этап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средней группы (4-5 лет)</a:t>
            </a:r>
            <a:r>
              <a:rPr lang="ru-RU" sz="2800" b="1" dirty="0" smtClean="0"/>
              <a:t> 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карточками. Игры с карточками. ( Загадки – нахождение блока по карточке).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«Веселые обручи» ( в один обруч положить все синие фигуры, в другой- все красные); 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cf.ppt-online.org/files/slide/k/KhQU9pGYPgVHruwy1nCkmaq2MsbOiJNtef7R6S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20888"/>
            <a:ext cx="2378893" cy="1781846"/>
          </a:xfrm>
          <a:prstGeom prst="rect">
            <a:avLst/>
          </a:prstGeom>
          <a:noFill/>
        </p:spPr>
      </p:pic>
      <p:pic>
        <p:nvPicPr>
          <p:cNvPr id="6" name="Picture 2" descr="https://ds05.infourok.ru/uploads/ex/0894/0002660b-f2508981/hello_html_6fb4e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2461079" cy="1843406"/>
          </a:xfrm>
          <a:prstGeom prst="rect">
            <a:avLst/>
          </a:prstGeom>
          <a:noFill/>
        </p:spPr>
      </p:pic>
      <p:pic>
        <p:nvPicPr>
          <p:cNvPr id="7" name="Picture 4" descr="https://cf.ppt-online.org/files/slide/k/KhQU9pGYPgVHruwy1nCkmaq2MsbOiJNtef7R6S/slid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365104"/>
            <a:ext cx="2808312" cy="2103491"/>
          </a:xfrm>
          <a:prstGeom prst="rect">
            <a:avLst/>
          </a:prstGeom>
          <a:noFill/>
        </p:spPr>
      </p:pic>
      <p:pic>
        <p:nvPicPr>
          <p:cNvPr id="8" name="Picture 2" descr="http://900igr.net/up/datas/239368/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52983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51520" y="75982"/>
            <a:ext cx="850106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«Цепочка», «Дорожки», «Бусы для куклы»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произвольно выбранной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постарайтесь построить как можно более длинную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цепочку, бусы.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Варианты построения цепочки: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чтобы рядом не было фигур одинаковой формы (цвета, размера, толщины);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чтобы рядом не было одинаковых по форме и цвету фигур (по цвету и размеру; по размеру и форме, по толщине и т.д.);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чтобы рядом были фигуры одинаковые по размеру, но разные по форме и т.д.;</a:t>
            </a:r>
            <a:r>
              <a:rPr lang="ru-RU" sz="2400" dirty="0">
                <a:solidFill>
                  <a:srgbClr val="6220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62204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Рисунок 2" descr="DSCF16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3987062"/>
            <a:ext cx="3368972" cy="252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332656"/>
            <a:ext cx="56886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знакомить детей со свойствами логических блоков с использованием карточек с изображением символов свойств, где цвет, размер и толщина различных блоков изображены условными значками.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обозначается пятном;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контур фигур (круглый, квадратный, треугольный, прямоугольный,);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величина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силуэт домика (большой, маленький);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толщина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условное изображение человеческой фигуры (толстый и тонкий). Кроме логических блоков для работы необходимы карточки, разработанные профессором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Семадени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Татьяна\Рабочий стол\для работы\МО\03labdu6s12198151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71480"/>
            <a:ext cx="2448272" cy="3097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https://cf.ppt-online.org/files/slide/d/dvDiEXCONshMIB2nQa4wHeFurfAPmJxk5TLqyV/slid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2627784" cy="20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331640" y="260648"/>
            <a:ext cx="5652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Строим дорожку по схеме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llo_html_10e5fbf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304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ello_html_70f068c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771800" y="908720"/>
            <a:ext cx="59766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задание учит ребенка не только выкладывать дорожки с учетом чередования свойств, но еще и понимать графическую схему и следовать ей. Нарисовать на листочке схему, на которой будет указано, в каком порядке фигуры должны следовать друг за другом. Глядя на схему, малыш должен выложить фигуры в той последовательности, как показывают стрелки.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такой схеме желательно ограничиться только одним свойством (цвет или форма, например).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усложнения задачи можно слегка запутать стрелочки, так последовательность будет не столь очевидной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maam.ru/upload/blogs/detsad-325704-1480242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25144"/>
            <a:ext cx="2473318" cy="185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старшей и подготовительной группы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(6-7 лет)</a:t>
            </a:r>
            <a:r>
              <a:rPr lang="ru-RU" sz="3600" b="1" dirty="0" smtClean="0"/>
              <a:t> </a:t>
            </a: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 третьем этапе задания даются на кодирование и декодирование геометрических фигур или информации. </a:t>
            </a:r>
          </a:p>
        </p:txBody>
      </p:sp>
      <p:pic>
        <p:nvPicPr>
          <p:cNvPr id="4" name="Picture 2" descr="C:\Users\рома\Downloads\detsad-233446-1432409253.jpg"/>
          <p:cNvPicPr>
            <a:picLocks noChangeAspect="1" noChangeArrowheads="1"/>
          </p:cNvPicPr>
          <p:nvPr/>
        </p:nvPicPr>
        <p:blipFill>
          <a:blip r:embed="rId2" cstate="print"/>
          <a:srcRect b="3477"/>
          <a:stretch>
            <a:fillRect/>
          </a:stretch>
        </p:blipFill>
        <p:spPr bwMode="auto">
          <a:xfrm>
            <a:off x="3203848" y="3501008"/>
            <a:ext cx="4032250" cy="25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196752"/>
            <a:ext cx="2879551" cy="3558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Пусть они будут теми муравьями, которые всегда будут заняты; что-нибудь катают, несут, тащат, складывают, перекладывают; нужно только помогать им, чтобы все что происходит, происходило разумно и, играя с ними, указывать им даже на формы игр.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Амос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Каменский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15616" y="332656"/>
            <a:ext cx="6768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«Расселяем жильцов в доме»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 каждой комнаты задаем условие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43074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11960" y="1340768"/>
            <a:ext cx="44644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необходимо расселить фигуры в домике, учитывая те условия, которые даны для каждой «комнатки». Если вы только учитесь понимать значения изображений, достаточно будет одного условия, ну а более «продвинутым» можно и три условия в одну комнатку нарисовать.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ello_html_26ef15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84984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cf.ppt-online.org/files/slide/k/KhQU9pGYPgVHruwy1nCkmaq2MsbOiJNtef7R6S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704856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mndetsady.ru/upload/news/2017/07/orig_26c493ddcaadedcadb8dcf1d8e4ddbd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60"/>
            <a:ext cx="3024336" cy="15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79512" y="-36388"/>
            <a:ext cx="849694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Подвижная игра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«Посадим красивую клумбу»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 набор блоков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4 обруча нейтрального цвета, карточки с обозначениями признаков фигур и отрицанием признаков.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 В одном обруче размещаются 24 фигуры блоков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рассада. На другом краю зала размещаются три обруча так, чтобы они пересекали друг друга. В каждый обруч кладется карточка с обозначением признака: цвет, форма, величина. Дети берут по одному блоку и «сажают в ту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клумбу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карточка на которой соответствует признаку этого блока. Если у блока совпадают два признака, то его помещают в пересечение 2 обручей, а если совпали все три признака, то в пересечение 3 обручей. Если же фигура не соответствует ни одному признаку, то её помещают вне обручей. За каждый правильно размещенный блок ребенок получает очко, выигрывает тот, кто наберет больше очков.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636b8861.jpg"/>
          <p:cNvPicPr/>
          <p:nvPr/>
        </p:nvPicPr>
        <p:blipFill>
          <a:blip r:embed="rId2" cstate="print"/>
          <a:srcRect l="10526"/>
          <a:stretch>
            <a:fillRect/>
          </a:stretch>
        </p:blipFill>
        <p:spPr bwMode="auto">
          <a:xfrm>
            <a:off x="3131840" y="3429000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763688" y="260648"/>
            <a:ext cx="57272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«Блоки путешествуют»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79512" y="836712"/>
            <a:ext cx="84249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один из самых увлекательных вариантов игр с блоками. Здесь блоки – это не просто геометрические фигуры, а настоящие путешественники, которые ходят по тропинкам и соблюдают дорожные знаки.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еобходимо нарисовать поле с разветвляющимися тропинками, при этом на каждой развилке должно быть указание, каким «путешественникам»  можно по этой дорожке ходить, а каким нужно свернуть на соседнюю тропинку.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станет интереснее, если в конце каждая дорожка приведет к какой-то цели – кафе, магазин, лес, детская площадка.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 старшего дошкольного возраста используются более усложнённые варианты занятий:</a:t>
            </a:r>
          </a:p>
        </p:txBody>
      </p:sp>
      <p:pic>
        <p:nvPicPr>
          <p:cNvPr id="24579" name="Picture 8" descr="Вид учебно-игрового пособия Поиск затонувшего клад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071546"/>
            <a:ext cx="3404442" cy="305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planetadetstva.net/wp-content/uploads/2013/01/2.4-640x3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1628800"/>
            <a:ext cx="4001641" cy="240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pedsovet.su/_ld/389/113753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3861048"/>
            <a:ext cx="3233175" cy="242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9512" y="332656"/>
            <a:ext cx="8568952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всего манипуляции с комплектом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включаются в содержание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ФЭМП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Чаще всего эти упражнения вписываются в определённый </a:t>
            </a:r>
          </a:p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сюжет.</a:t>
            </a:r>
            <a:r>
              <a:rPr lang="ru-RU" sz="2400" b="1" dirty="0" smtClean="0">
                <a:solidFill>
                  <a:srgbClr val="000000"/>
                </a:solidFill>
                <a:latin typeface="Open Sans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 сказок на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коммуникативных занятиях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Физкультурные занятия и подвижные игры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Сюжетно-ролевые игры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B1C2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B1C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B1C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B1C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B1C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B1C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B1C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B1C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B1C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B1C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ошкольники выполняют задание по карточкам с блоками Дьенеш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85860"/>
            <a:ext cx="2012588" cy="157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ерсонажи сказки «Курочка Ряба»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16832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рупные модули в виде блоков Дьенеша как атрибуты для физкультурного занятия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357562"/>
            <a:ext cx="1984304" cy="156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трибуты для сюжетно-ролевой игры «Магазин»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2411760" y="4581128"/>
            <a:ext cx="190594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static.ozone.ru/multimedia/toys/10148355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789039"/>
            <a:ext cx="1842940" cy="2629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39552" y="-131187"/>
            <a:ext cx="8136904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b="1" dirty="0" smtClean="0">
              <a:solidFill>
                <a:srgbClr val="000000"/>
              </a:solidFill>
              <a:latin typeface="Open 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Картотека игровых занятий с блоками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Дьенеша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Таблица: картотека дидактических игр с использованием блоков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Дьенеша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по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возростам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локи Дьенеша - помогут дошкольникам в увлекательной и непринуждёной форме осваивать сложные математические понят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000364" y="3214686"/>
            <a:ext cx="4441126" cy="292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 descr="http://900igr.net/up/datas/147708/0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0" name="AutoShape 4" descr="http://900igr.net/up/datas/147708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2" name="AutoShape 6" descr="http://900igr.net/up/datas/147708/0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64" name="Picture 8" descr="http://900igr.net/up/datas/147708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60432" cy="634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Бельгийский учитель начальной школы Джордж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(1891-1976 ) разработал универсальный дидактический материал «Цветные числа» для развития математических способностей.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счетные палочки, которые еще называют «числа в цвете», цветными палочками, цветными числами, цветными линеечками.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основном, предназначаются для занятий с детьми от 2 лет до 7 лет. 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1952 году он опубликовал книгу "Числа и цвета", посвященную своему учебному пособию.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8104" y="3068960"/>
            <a:ext cx="2592288" cy="3071744"/>
          </a:xfrm>
          <a:prstGeom prst="rect">
            <a:avLst/>
          </a:prstGeom>
        </p:spPr>
      </p:pic>
      <p:pic>
        <p:nvPicPr>
          <p:cNvPr id="5" name="Рисунок 4" descr="https://pandia.ru/text/81/088/images/img2_1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ds04.infourok.ru/uploads/ex/043f/000ac626-a881917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3457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АКТУАЛЬНОСТЬ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340768"/>
            <a:ext cx="6048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формировании интеллектуального развития дошкольников главную роль играют развивающие игры, уникальные по своим развивающим возможностям дидактические материалы –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палочки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4581128"/>
            <a:ext cx="2089638" cy="1944216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455368" y="260648"/>
            <a:ext cx="5221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так полезны эти развивающие методики?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https://cdn4.imgbb.ru/user/158/1580463/201611/17e08e0fd51c8750c848626ec37aa5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48981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ds04.infourok.ru/uploads/ex/1162/000d4449-02ff74db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16489" cy="3312368"/>
          </a:xfrm>
          <a:prstGeom prst="rect">
            <a:avLst/>
          </a:prstGeom>
          <a:noFill/>
        </p:spPr>
      </p:pic>
      <p:pic>
        <p:nvPicPr>
          <p:cNvPr id="6" name="Picture 2" descr="https://cf.ppt-online.org/files/slide/w/WcXR5Q3GYhtrJUeOqTjvDoCNmZL7FidSBwfHg2/slid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621021" cy="34657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260648"/>
            <a:ext cx="4355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Главный секрет игры  мы узнаем если сложим из разных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палочек лесенку. Так становиться видно, что каждая предыдущая палочка короче предыдущей на одно деление т.е.  на один белый кубик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9938" name="AutoShape 2" descr="https://ds04.infourok.ru/uploads/ex/04ff/00061f7e-242868b0/img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ds04.infourok.ru/uploads/ex/04ff/00061f7e-242868b0/img7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ds04.infourok.ru/uploads/ex/04ff/00061f7e-242868b0/img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https://ds04.infourok.ru/uploads/ex/04ff/00061f7e-242868b0/img70.jpg"/>
          <p:cNvPicPr>
            <a:picLocks noChangeAspect="1" noChangeArrowheads="1"/>
          </p:cNvPicPr>
          <p:nvPr/>
        </p:nvPicPr>
        <p:blipFill>
          <a:blip r:embed="rId4" cstate="print"/>
          <a:srcRect l="15750" t="58799" r="53538" b="5501"/>
          <a:stretch>
            <a:fillRect/>
          </a:stretch>
        </p:blipFill>
        <p:spPr bwMode="auto">
          <a:xfrm>
            <a:off x="1979712" y="3429000"/>
            <a:ext cx="231272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fs01.urokimatematiki.ru/e/00165e-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27363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58995" y="159360"/>
            <a:ext cx="6026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ПОСОБИЯ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fs01.urokimatematiki.ru/e/00165e-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5202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fs01.urokimatematiki.ru/e/00165e-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348880"/>
            <a:ext cx="2272885" cy="290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149080"/>
            <a:ext cx="2967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Альбом для детей 2-3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4005064"/>
            <a:ext cx="309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Альбом для детей 3 -5 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517232"/>
            <a:ext cx="3031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Альбом для детей 5-8 лет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79512" y="172789"/>
            <a:ext cx="867645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Палочки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</a:t>
            </a:r>
            <a:r>
              <a:rPr lang="ru-RU" sz="24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формой,цветом,размером,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высотой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(упражнять в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сравнении предметов)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Сенсорное восприятие.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пространственные представления.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логическое мышление, представление о множестве, операции над множеством(сравнение, разбиение, классификация, абстрагирование)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воображение, фантазию, способности к моделированию и конструированию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Познакомить с последовательностью чисел натурального ряда. Освоение прямого и обратного счета.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Познакомить с составом числа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 единиц и двух меньших)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Усвоить отношения между числами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(больше - меньше на.)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Развивать психические функции, связанные с речевой деятельностью.</a:t>
            </a:r>
            <a:endParaRPr lang="ru-RU" sz="2400" dirty="0" smtClean="0"/>
          </a:p>
          <a:p>
            <a:pPr eaLnBrk="0" hangingPunc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Овладеть арифметическими действиями.</a:t>
            </a:r>
          </a:p>
          <a:p>
            <a:pPr eaLnBrk="0" hangingPunct="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635896" y="908720"/>
            <a:ext cx="48245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0363"/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алочки используются как игровой  материал. Дети играют с ними, как с обычными кубиками, палочками, конструктором, по ходу знакомятся с цветами, размерами и формами,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сооружают из них простейшие  постройки по образцу стул, домик, цветочек. Выкладывание квадратов, прямоугольников, упражнение «продолжи ряд».</a:t>
            </a:r>
          </a:p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12776"/>
            <a:ext cx="2954736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261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51520" y="424989"/>
            <a:ext cx="856895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и занятия с детьми 3 - 5 лет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«Змейка»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Учить детей составлять группу из отдельных предметов. Закреплять понятия «один» и «много». Учить сравнивать предметы по длине, обозначать словами результат сравнения: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длиннее, короче, равные по длине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Цветные счетные палочки: для половины детей по 4 розовые, для остальных по 4 голубые.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Описание: 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сидят парами, напротив друг друга. У одного ребенка 4 розовые палочки, у другого 4 голубые. Воспитатель предлагает выложить на столе змейку с поднятой головой (таким образом делается акцент на то, что одна палочка должна стоять вертикально).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 Какого цвета палочки?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 Сколько розовых палочек? Сколько голубых?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 Покажите пальчиком длину вашей змейки.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 Чья змейка длиннее? Чья короче?</a:t>
            </a:r>
          </a:p>
        </p:txBody>
      </p:sp>
      <p:sp>
        <p:nvSpPr>
          <p:cNvPr id="88066" name="AutoShape 2" descr="https://lh4.googleusercontent.com/uLYXbotCDxu1_bxZFRa7wQyLL95RECSIRPSVtdpmValNgdVCDQa5bM9JRibLFjzhg1nCm_PrpvPEnNl_7eZ6wj-Zc4WyRp19cS3ZHY9k5dtRk5OpMy1cxHW9DvrX4ntF1HvCuwtWkDZSQc9u"/>
          <p:cNvSpPr>
            <a:spLocks noChangeAspect="1" noChangeArrowheads="1"/>
          </p:cNvSpPr>
          <p:nvPr/>
        </p:nvSpPr>
        <p:spPr bwMode="auto">
          <a:xfrm>
            <a:off x="130175" y="1444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389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«Разноцветные вагончики»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Учить детей классифицировать предметы по цвету и длине. Учить работать по алгоритму; сравнивать предметы по длине; определять, в каком поезде больше вагонов, без счета («столько – сколько», «поровну»).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Материал.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Цветные счетные палочки: 5 голубых, 5 желтых, 1 розовая (на каждого ребенка).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сидят напротив друг друга.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каждого ребенка набор палочек: 5 голубых, 5 желтых, 1 розовая.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Вопросы и задания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–– Загадка: в поле лестница лежит, дом по лестнице бежит. Что это?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(Поезд.)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предлагает детям выложить из палочек поезд. Розовая палочка – паровоз, вагончики будут чередоваться: голубой – желтый и так до конца.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окончании работы педагог уточняет: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Чей поезд длиннее?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Назовите по порядку цвет каждого вагона.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Что вы можете сказать о вагончиках, сравнив их?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Проверьте друг у друга, правильно ли чередуются вагоны по цвету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836712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На втором этапе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палочки уже выступают как пособие для маленьких математиков. Дети учатся постигать законы загадочного мира чисел и других математических понятий (обучение арифметики)(старший возраст)</a:t>
            </a:r>
            <a:r>
              <a:rPr lang="ru-RU" sz="2400" dirty="0" smtClean="0"/>
              <a:t>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80728"/>
            <a:ext cx="3024336" cy="2916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ds02.infourok.ru/uploads/ex/0727/00002e36-1ad71c5f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933056"/>
            <a:ext cx="3881571" cy="2183384"/>
          </a:xfrm>
          <a:prstGeom prst="rect">
            <a:avLst/>
          </a:prstGeom>
          <a:noFill/>
        </p:spPr>
      </p:pic>
      <p:pic>
        <p:nvPicPr>
          <p:cNvPr id="7" name="Picture 2" descr="https://ds02.infourok.ru/uploads/ex/0727/00002e36-1ad71c5f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312" y="4085456"/>
            <a:ext cx="3881571" cy="2183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AutoShape 4" descr="Ð¡ÑÐµÐ´Ð½Ð¸Ð¹ Ð²Ð¾Ð·ÑÐ°Ñ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62998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Игровое упражнение «Цвет и число»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предлагает построить необычный поезд - из цветных палочек. Например, розовой, голубой, красной и желтой. Прежде чем посадить в вагончики пассажиров, детям предлагается узнать, сколько мест в каждом вагончике. Дети находят ответ практическим путем: берут белые палочки и накладывают на вагончики каждого цвета.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5.infourok.ru/uploads/ex/087b/00059a42-4879e3cf/hello_html_m35bcf12.jpg"/>
          <p:cNvPicPr>
            <a:picLocks noChangeAspect="1" noChangeArrowheads="1"/>
          </p:cNvPicPr>
          <p:nvPr/>
        </p:nvPicPr>
        <p:blipFill>
          <a:blip r:embed="rId2" cstate="print"/>
          <a:srcRect t="32869" b="32207"/>
          <a:stretch>
            <a:fillRect/>
          </a:stretch>
        </p:blipFill>
        <p:spPr bwMode="auto">
          <a:xfrm>
            <a:off x="2483768" y="3429000"/>
            <a:ext cx="571500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«Строительство домов»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Учить детей моделировать предмет из четырех палочек одной длины, сравнивать предметы по высоте. Упражнять в счете; в различении количественного и порядкового счета, умении отвечать на вопросы: «Сколько? Который по счету?»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Материал.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Цветные счетные палочки: 3 белые, 6 голубых, 6 красных, 4 розовые и 2 желтые; карточка.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предлагает детям отсчитать 4 палочки голубого цвета и сделать из них стены, пол и потолок. Затем просит отсчитать 2 палочки красного цвета и сделать крышу.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Вопросы и задания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Что получилось?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(Дом.)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 С одной стороны дома постройте большой дом, с другой – маленький. С какой стороны большой дом? С какой стороны маленький дом?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Сколько всего домов? Который по счету дом самый высокий? А который дом самый низкий? Между какими домами расположен голубой дом?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Подберите палочку и сделайте окна в доме. По сколько окон в каждом доме?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Сколько всего окон?  Какие окна по величине?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ww.maam.ru/upload/blogs/detsad-1442353-1522347680.jpg"/>
          <p:cNvPicPr>
            <a:picLocks noChangeAspect="1" noChangeArrowheads="1"/>
          </p:cNvPicPr>
          <p:nvPr/>
        </p:nvPicPr>
        <p:blipFill>
          <a:blip r:embed="rId2" cstate="print"/>
          <a:srcRect l="20523"/>
          <a:stretch>
            <a:fillRect/>
          </a:stretch>
        </p:blipFill>
        <p:spPr bwMode="auto">
          <a:xfrm>
            <a:off x="5253676" y="4653136"/>
            <a:ext cx="2414668" cy="1906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ÐÐ»Ñ Ð²ÑÐµÑ Ð²Ð¾Ð·ÑÐ°ÑÑÐ½ÑÑ Ð³ÑÑÐ¿Ð¿ Ð¼Ð¾Ð¶Ð½Ð¾ Ð¸ÑÐ¿Ð¾Ð»ÑÐ·Ð¾Ð²Ð°ÑÑ ÐºÐ¾Ð½ÑÑÑÑÐ¸ÑÐ¾Ð²Ð°Ð½Ð¸Ðµ Ð¸Ð· Ð¿Ð°Ð»Ð¾ÑÐµÐº Ð¿Ð¾ Ð¾Ð±ÑÐ°Ð·ÑÑ Ð¸ Ð¿ÑÐµÐ´ÑÑÐ°Ð²Ð»ÐµÐ½Ð¸Ñ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8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блоков </a:t>
            </a: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и палочек </a:t>
            </a: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alt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Развитие интеллектуальных, творческих, личностных качеств ребенка дошкольного возраста, посредством развивающих  игр.</a:t>
            </a:r>
            <a:endParaRPr lang="ru-RU" alt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локи Дьенеша - помогут дошкольникам в увлекательной и непринуждёной форме осваивать сложные математические понят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915816" y="3933056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7667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использования: Заяц ,Жираф Медведь, Страус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cf.ppt-online.org/files/slide/x/Xeti2OM5DdmKJNlC8AFW6E4g90xLYGjpZkHUoq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128459" cy="3096344"/>
          </a:xfrm>
          <a:prstGeom prst="rect">
            <a:avLst/>
          </a:prstGeom>
          <a:noFill/>
        </p:spPr>
      </p:pic>
      <p:sp>
        <p:nvSpPr>
          <p:cNvPr id="17412" name="AutoShape 4" descr="https://ds04.infourok.ru/uploads/ex/1162/000d4449-02ff74db/img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ds04.infourok.ru/uploads/ex/1162/000d4449-02ff74db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дание 6 (палочки Кюизенера) «Реши примеры» Нужно с помощью палочек Выложит">
            <a:hlinkClick r:id="rId2" tooltip="&quot;Задание 6 (палочки Кюизенера) «Реши примеры» Нужно с помощью палочек Выложит...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214554"/>
            <a:ext cx="5895535" cy="438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 ">
            <a:hlinkClick r:id="rId4" tooltip="&quot; 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68052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64088" y="428604"/>
            <a:ext cx="34563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«Состав числа 6»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нескольких палочек нужно составить по длине такую же как фиолетовая.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779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и Дьенеша - помогут дошкольникам в увлекательной и непринуждёной форме осваивать сложные математические понят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868144" y="3212976"/>
            <a:ext cx="27089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404664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Хорошо, если воспитатель сумеет заинтересовать и родителей упражнениями с логическим комплектом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Кьюзенера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продемонстрировав элементы методики на одном из собраний.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если мама и папа заинтересуются этим пособием и будут заниматься с ребёнком дома, то и образовательный процесс в детском саду станет более эффективным.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оспитатель предлагает родителям на собрании поиграть с логическими блоками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708920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357188" y="-214313"/>
            <a:ext cx="7772400" cy="1470026"/>
          </a:xfrm>
        </p:spPr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57250"/>
            <a:ext cx="7605464" cy="5740102"/>
          </a:xfrm>
        </p:spPr>
        <p:txBody>
          <a:bodyPr/>
          <a:lstStyle/>
          <a:p>
            <a:pPr algn="l">
              <a:defRPr/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А.А.Столяр «Давайте поиграем. Математические игры для детей 5-6 лет», М., Просвещение, 1991 г.</a:t>
            </a:r>
          </a:p>
          <a:p>
            <a:pPr algn="l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2.«Давайте вместе поиграем»   Комплект игр с блоками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(Под ред.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Б.б.Финкельштейн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Санкт-Петербург. ООО «Корвет» 2001 год).</a:t>
            </a:r>
          </a:p>
          <a:p>
            <a:pPr algn="l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3.Е.А.Носова, Р.Л.Непомнящая «Логика и математика для дошкольников», СПб, М.,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Акцидент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1997 г.</a:t>
            </a:r>
          </a:p>
          <a:p>
            <a:pPr algn="l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  .«Логические блоки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Развивающая игра для детей в возрасте от  3 до 7лет. ООО «Корвет» Россия, Санкт-Петербург.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5. Тихомирова Л.Ф., Басов А.В. «Развитие логического мышления детей», Ярославль, «Академия развития», 1996 </a:t>
            </a:r>
          </a:p>
          <a:p>
            <a:pPr algn="l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6.  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М.Фидлер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«Математика уже в детском саду», М., "Просвещение», 1991г</a:t>
            </a:r>
          </a:p>
          <a:p>
            <a:pPr algn="l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7.Альбом «Блоки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самых маленьких»</a:t>
            </a:r>
          </a:p>
          <a:p>
            <a:pPr algn="l">
              <a:defRPr/>
            </a:pPr>
            <a:endParaRPr lang="en-US" sz="1600" dirty="0" smtClean="0">
              <a:latin typeface="Comic Sans MS" pitchFamily="66" charset="0"/>
            </a:endParaRPr>
          </a:p>
          <a:p>
            <a:pPr algn="l">
              <a:defRPr/>
            </a:pPr>
            <a:r>
              <a:rPr lang="en-US" sz="1600" dirty="0" smtClean="0"/>
              <a:t>1</a:t>
            </a:r>
            <a:endParaRPr lang="ru-RU" sz="16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/>
              <a:t>.    </a:t>
            </a:r>
            <a:endParaRPr lang="ru-RU" sz="16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ru-RU" sz="1600" dirty="0" smtClean="0">
                <a:latin typeface="Comic Sans MS" pitchFamily="66" charset="0"/>
              </a:rPr>
              <a:t>.</a:t>
            </a:r>
            <a:r>
              <a:rPr lang="ru-RU" sz="1600" dirty="0" smtClean="0"/>
              <a:t> .   .</a:t>
            </a:r>
          </a:p>
          <a:p>
            <a:pPr>
              <a:defRPr/>
            </a:pPr>
            <a:endParaRPr lang="en-US" sz="1600" dirty="0" smtClean="0">
              <a:latin typeface="Comic Sans MS" pitchFamily="66" charset="0"/>
            </a:endParaRPr>
          </a:p>
          <a:p>
            <a:pPr>
              <a:defRPr/>
            </a:pPr>
            <a:endParaRPr lang="ru-RU" sz="1600" dirty="0" smtClean="0">
              <a:latin typeface="Comic Sans MS" pitchFamily="66" charset="0"/>
            </a:endParaRPr>
          </a:p>
          <a:p>
            <a:pPr>
              <a:defRPr/>
            </a:pP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Исходя из выше сказанного, можно сделать вывод, что палочки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блоки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дают ребенку возможность воплощать задуманное в действительности. Много интересного можно сделать (целый сказочный мир). Эти игры дают возможность проявлять творчество не только детям, но и взрослым. Игры с палочками и блоками стимулируют развитие творческих способностей ребенка. Взрослому остается лишь использовать эту естественную потребность для постепенного вовлечения детей в более сложные творческие формы игровой активности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312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pic>
        <p:nvPicPr>
          <p:cNvPr id="5" name="Picture 2" descr="https://ds04.infourok.ru/uploads/ex/0123/00111822-41a59bb7/hello_html_m6dc1d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2514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davidkovo.mskzapad.ru/images/cms/data/podgotovka_k_shkol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14313"/>
            <a:ext cx="62865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4485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um-rebenok.ru/images/cms/data/import_files/e9/schetnye_palochki_kyuizener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312368" cy="3312368"/>
          </a:xfrm>
          <a:prstGeom prst="rect">
            <a:avLst/>
          </a:prstGeom>
          <a:noFill/>
        </p:spPr>
      </p:pic>
      <p:pic>
        <p:nvPicPr>
          <p:cNvPr id="5" name="Picture 2" descr="http://karapuz-spb.ru/products_pictures/vmeste-veselo-igrat-4pv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hd.multiurok.ru/html/2017/03/19/s_58ce71c3201b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hd.multiurok.ru/html/2017/03/19/s_58ce71c3201b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фон.jpg"/>
          <p:cNvPicPr/>
          <p:nvPr/>
        </p:nvPicPr>
        <p:blipFill>
          <a:blip r:embed="rId2"/>
          <a:srcRect l="264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Ф\Pictures\OnBase-Community.jpg"/>
          <p:cNvPicPr/>
          <p:nvPr/>
        </p:nvPicPr>
        <p:blipFill>
          <a:blip r:embed="rId3" cstate="print"/>
          <a:srcRect t="7667" b="5000"/>
          <a:stretch>
            <a:fillRect/>
          </a:stretch>
        </p:blipFill>
        <p:spPr bwMode="auto">
          <a:xfrm>
            <a:off x="755576" y="764704"/>
            <a:ext cx="72728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11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C00000"/>
                </a:solidFill>
                <a:latin typeface="Comic Sans MS" pitchFamily="66" charset="0"/>
              </a:rPr>
              <a:t>ЛБД  </a:t>
            </a:r>
            <a:r>
              <a:rPr lang="ru-RU" sz="3100" b="1" dirty="0" smtClean="0">
                <a:solidFill>
                  <a:srgbClr val="C00000"/>
                </a:solidFill>
                <a:latin typeface="Comic Sans MS" pitchFamily="66" charset="0"/>
              </a:rPr>
              <a:t>-  </a:t>
            </a:r>
            <a:r>
              <a:rPr lang="ru-RU" sz="3100" b="1" dirty="0">
                <a:solidFill>
                  <a:srgbClr val="C00000"/>
                </a:solidFill>
                <a:latin typeface="Comic Sans MS" pitchFamily="66" charset="0"/>
              </a:rPr>
              <a:t>логические </a:t>
            </a:r>
            <a:r>
              <a:rPr lang="ru-RU" sz="3100" b="1" dirty="0" smtClean="0">
                <a:solidFill>
                  <a:srgbClr val="C00000"/>
                </a:solidFill>
                <a:latin typeface="Comic Sans MS" pitchFamily="66" charset="0"/>
              </a:rPr>
              <a:t>блоки </a:t>
            </a:r>
            <a:r>
              <a:rPr lang="ru-RU" sz="3100" b="1" dirty="0" err="1" smtClean="0">
                <a:solidFill>
                  <a:srgbClr val="C00000"/>
                </a:solidFill>
                <a:latin typeface="Comic Sans MS" pitchFamily="66" charset="0"/>
              </a:rPr>
              <a:t>Дьенеша</a:t>
            </a:r>
            <a:r>
              <a:rPr lang="ru-RU" sz="31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1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C:\Users\ПК\Desktop\hello_html_m6dc1d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5004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Золтан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Дьенеш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>
                <a:latin typeface="Comic Sans MS" pitchFamily="66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Венгерский язык"/>
              </a:rPr>
              <a:t>венг.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Zoltán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Pál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1916 год"/>
              </a:rPr>
              <a:t>1916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2014 год"/>
              </a:rPr>
              <a:t>2014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 — венгерский математик, психолог и педагог, профессор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6" tooltip="Шербрукский университет"/>
              </a:rPr>
              <a:t>Шербрукского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tooltip="Шербрукский университет"/>
              </a:rPr>
              <a:t> университета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Автор игрового подхода к развитию детей, идея которого заключается в освоении детьми математики посредством увлекательных логических игр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/>
          </a:p>
        </p:txBody>
      </p:sp>
      <p:pic>
        <p:nvPicPr>
          <p:cNvPr id="6" name="Рисунок 2" descr="Zoltán_Pál_Dienes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908720"/>
            <a:ext cx="2040391" cy="28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ºÐ°ÑÑ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hd.multiurok.ru/html/2017/03/19/s_58ce71c3201b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ºÐ°ÑÑ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Ð¾ÑÑ Ð¸ Ð¾Ð±ÑÑÐ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1" y="-8994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колай\Desktop\поделки детей с родит ср гр\IMG_20191022_131030.jpg"/>
          <p:cNvPicPr>
            <a:picLocks noChangeAspect="1" noChangeArrowheads="1"/>
          </p:cNvPicPr>
          <p:nvPr/>
        </p:nvPicPr>
        <p:blipFill rotWithShape="1">
          <a:blip r:embed="rId2" cstate="print"/>
          <a:srcRect l="1859" t="38919" r="3616" b="32778"/>
          <a:stretch/>
        </p:blipFill>
        <p:spPr bwMode="auto">
          <a:xfrm>
            <a:off x="172522" y="1844824"/>
            <a:ext cx="8493349" cy="27132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404664"/>
            <a:ext cx="6710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Схема –модель «Выложи мост»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hd.multiurok.ru/html/2017/03/19/s_58ce71c3201b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ºÐ°ÑÑ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82" name="Picture 14" descr="https://cs.pikabu.ru/post_img/big/2014/01/18/11/1390065031_1060334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0" name="AutoShape 2" descr="https://www.hja.net/wp-content/uploads/house_disrepa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2" name="Picture 4" descr="https://www.hja.net/wp-content/uploads/house_disrepair.jpg"/>
          <p:cNvPicPr>
            <a:picLocks noChangeAspect="1" noChangeArrowheads="1"/>
          </p:cNvPicPr>
          <p:nvPr/>
        </p:nvPicPr>
        <p:blipFill>
          <a:blip r:embed="rId3" cstate="print"/>
          <a:srcRect l="6300" t="11084" r="5501" b="5465"/>
          <a:stretch>
            <a:fillRect/>
          </a:stretch>
        </p:blipFill>
        <p:spPr bwMode="auto">
          <a:xfrm>
            <a:off x="155575" y="160339"/>
            <a:ext cx="8880921" cy="6636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67625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nsportal.ru/sites/default/files/2016/02/12/slayd4_1.jpg"/>
          <p:cNvPicPr>
            <a:picLocks noChangeAspect="1" noChangeArrowheads="1"/>
          </p:cNvPicPr>
          <p:nvPr/>
        </p:nvPicPr>
        <p:blipFill>
          <a:blip r:embed="rId2" cstate="print"/>
          <a:srcRect l="16380" t="25200" r="13061" b="10961"/>
          <a:stretch>
            <a:fillRect/>
          </a:stretch>
        </p:blipFill>
        <p:spPr bwMode="auto">
          <a:xfrm>
            <a:off x="4572000" y="692696"/>
            <a:ext cx="3816424" cy="2589716"/>
          </a:xfrm>
          <a:prstGeom prst="rect">
            <a:avLst/>
          </a:prstGeom>
          <a:noFill/>
        </p:spPr>
      </p:pic>
      <p:sp>
        <p:nvSpPr>
          <p:cNvPr id="75780" name="AutoShape 4" descr="https://ds04.infourok.ru/uploads/ex/0629/000d73a8-e917c700/hello_html_28fc22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2" name="AutoShape 6" descr="https://ds04.infourok.ru/uploads/ex/0629/000d73a8-e917c700/hello_html_28fc22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4" name="AutoShape 8" descr="https://ds04.infourok.ru/uploads/ex/0629/000d73a8-e917c700/hello_html_28fc22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6" name="AutoShape 10" descr="https://ds04.infourok.ru/uploads/ex/0629/000d73a8-e917c700/hello_html_28fc22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8" name="AutoShape 12" descr="https://ds04.infourok.ru/uploads/ex/0629/000d73a8-e917c700/hello_html_28fc22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90" name="AutoShape 14" descr="http://900igr.net/up/datai/182548/0024-014-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92" name="AutoShape 16" descr="https://ds04.infourok.ru/uploads/ex/0629/000d73a8-e917c700/hello_html_28fc22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94" name="Picture 18" descr="http://dou27.do.am/_pu/0/33337248.jpg"/>
          <p:cNvPicPr>
            <a:picLocks noChangeAspect="1" noChangeArrowheads="1"/>
          </p:cNvPicPr>
          <p:nvPr/>
        </p:nvPicPr>
        <p:blipFill>
          <a:blip r:embed="rId3" cstate="print"/>
          <a:srcRect l="3072" r="35486"/>
          <a:stretch>
            <a:fillRect/>
          </a:stretch>
        </p:blipFill>
        <p:spPr bwMode="auto">
          <a:xfrm>
            <a:off x="539552" y="908720"/>
            <a:ext cx="2376264" cy="2900604"/>
          </a:xfrm>
          <a:prstGeom prst="rect">
            <a:avLst/>
          </a:prstGeom>
          <a:noFill/>
        </p:spPr>
      </p:pic>
      <p:pic>
        <p:nvPicPr>
          <p:cNvPr id="75796" name="Picture 20" descr="https://i.pinimg.com/736x/99/54/ce/9954ce8f51fe593c85f092b84dd0c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276364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ÐºÐ°ÑÑ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179512" y="404664"/>
            <a:ext cx="842493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54000" algn="ctr" eaLnBrk="0" hangingPunct="0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представляют собой набор из 48 геометрических фигур: </a:t>
            </a:r>
          </a:p>
          <a:p>
            <a:pPr indent="254000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а)четырех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 (круг, треугольник, квадрат, прямоугольник);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254000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трёх цветов (красный, синий, желтый); </a:t>
            </a:r>
          </a:p>
          <a:p>
            <a:pPr indent="254000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двух размеров (большой, маленький);</a:t>
            </a:r>
          </a:p>
          <a:p>
            <a:pPr indent="254000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двух видов толщины (толстый, тонкий).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254000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геометрическая фигура характеризуется четырьмя признаками: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цветом, размером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толщиной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54000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наборе нет 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одной одинаковой фигуры.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3181047" cy="253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https://fhd.multiurok.ru/html/2017/03/19/s_58ce71c3201b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fhd.multiurok.ru/html/2017/03/19/s_58ce71c3201b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hd.multiurok.ru/html/2017/03/19/s_58ce71c3201b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ºÐ°ÑÑ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hd.multiurok.ru/html/2017/03/19/s_58ce71c3201b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s://fhd.multiurok.ru/html/2017/03/19/s_58ce71c3201b0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hd.multiurok.ru/html/2017/03/19/s_58ce71c3201b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hd.multiurok.ru/html/2017/03/19/s_58ce71c3201b0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ds04.infourok.ru/uploads/ex/0d4d/0004c83c-502fcd18/img6.jpg"/>
          <p:cNvPicPr>
            <a:picLocks noChangeAspect="1" noChangeArrowheads="1"/>
          </p:cNvPicPr>
          <p:nvPr/>
        </p:nvPicPr>
        <p:blipFill>
          <a:blip r:embed="rId2" cstate="print"/>
          <a:srcRect l="12988" t="47900" r="48425" b="23750"/>
          <a:stretch>
            <a:fillRect/>
          </a:stretch>
        </p:blipFill>
        <p:spPr bwMode="auto">
          <a:xfrm>
            <a:off x="539552" y="1268760"/>
            <a:ext cx="5488610" cy="3024336"/>
          </a:xfrm>
          <a:prstGeom prst="rect">
            <a:avLst/>
          </a:prstGeom>
          <a:noFill/>
        </p:spPr>
      </p:pic>
      <p:pic>
        <p:nvPicPr>
          <p:cNvPr id="3" name="Picture 2" descr="https://ds04.infourok.ru/uploads/ex/0d4d/0004c83c-502fcd18/img6.jpg"/>
          <p:cNvPicPr>
            <a:picLocks noChangeAspect="1" noChangeArrowheads="1"/>
          </p:cNvPicPr>
          <p:nvPr/>
        </p:nvPicPr>
        <p:blipFill>
          <a:blip r:embed="rId2" cstate="print"/>
          <a:srcRect l="67325" t="47900" r="10625" b="23750"/>
          <a:stretch>
            <a:fillRect/>
          </a:stretch>
        </p:blipFill>
        <p:spPr bwMode="auto">
          <a:xfrm>
            <a:off x="6012160" y="1268760"/>
            <a:ext cx="2833819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6" y="548680"/>
            <a:ext cx="378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постройки вагонов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ºÐ°ÑÑ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512" y="428625"/>
            <a:ext cx="8478713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блоки изготавливаются из дерева или пластика разной толщины.     Примерные размеры больших и маленьких фигур (в см) следующие: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omic Sans MS" pitchFamily="66" charset="0"/>
                <a:cs typeface="Times New Roman" pitchFamily="18" charset="0"/>
              </a:rPr>
            </a:br>
            <a:endParaRPr lang="ru-RU" sz="2000" dirty="0" smtClean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556792"/>
            <a:ext cx="7088188" cy="164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683568" y="3429000"/>
            <a:ext cx="79928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Толстые блоки должны быть толще тонких, по крайней мере, в два раза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зависимости от возраста детей можно использовать не весь комплект, а какую-то его часть: сначала блоки разные по форме и цвету, но одинаковые по размеру и толщине (12 штук), затем разные по форме,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цвету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размеру, но одинаковые по толщине (24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штуки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и в конце – полный комплект фигур (48 штук).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wdesk.ru/_ph/219/408914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4581128"/>
            <a:ext cx="4506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участие!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ds05.infourok.ru/uploads/ex/0894/0002660b-f2508981/hello_html_6fb4e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97" y="404664"/>
            <a:ext cx="4229977" cy="3168352"/>
          </a:xfrm>
          <a:prstGeom prst="rect">
            <a:avLst/>
          </a:prstGeom>
          <a:noFill/>
        </p:spPr>
      </p:pic>
      <p:pic>
        <p:nvPicPr>
          <p:cNvPr id="88068" name="Picture 4" descr="https://avatars.mds.yandex.net/get-pdb/1511346/3918852f-b0d6-41f1-a86b-ba9d8f86ff8c/s1200"/>
          <p:cNvPicPr>
            <a:picLocks noChangeAspect="1" noChangeArrowheads="1"/>
          </p:cNvPicPr>
          <p:nvPr/>
        </p:nvPicPr>
        <p:blipFill>
          <a:blip r:embed="rId3" cstate="print"/>
          <a:srcRect l="14175" t="10500" r="5501" b="11801"/>
          <a:stretch>
            <a:fillRect/>
          </a:stretch>
        </p:blipFill>
        <p:spPr bwMode="auto">
          <a:xfrm>
            <a:off x="4229475" y="3068960"/>
            <a:ext cx="4374973" cy="3174000"/>
          </a:xfrm>
          <a:prstGeom prst="rect">
            <a:avLst/>
          </a:prstGeom>
          <a:noFill/>
        </p:spPr>
      </p:pic>
      <p:pic>
        <p:nvPicPr>
          <p:cNvPr id="88070" name="Picture 6" descr="https://ds05.infourok.ru/uploads/ex/0e87/00052b1e-be0fa429/hello_html_m43074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904"/>
            <a:ext cx="3744416" cy="2477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645424" cy="648072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ПОСОБИЯ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 smtClean="0"/>
          </a:p>
        </p:txBody>
      </p:sp>
      <p:pic>
        <p:nvPicPr>
          <p:cNvPr id="26627" name="Picture 4" descr="http://www.smartytoys.ru/images/store/2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64704"/>
            <a:ext cx="255347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://mdou.ru/images/products/product_img_73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4509120"/>
            <a:ext cx="2365424" cy="166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www.rebenok.com/img/4729_2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58707">
            <a:off x="5962076" y="1095247"/>
            <a:ext cx="2675511" cy="195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http://mirknig.com/uploads/posts/2011-01/1294410807_250-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2924944"/>
            <a:ext cx="23812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http://www.rebenok.com/img/8630_4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014321">
            <a:off x="4990308" y="4628947"/>
            <a:ext cx="2411760" cy="174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4" descr="http://www.corvet-igra.ru/prod/albom_02_ful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764704"/>
            <a:ext cx="2565101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8" descr="http://jili-bili.ru/files/small/12031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1203088">
            <a:off x="395536" y="2564904"/>
            <a:ext cx="2520280" cy="180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2" descr="http://www.smartytoys.ru/images/store/22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04248" y="2924944"/>
            <a:ext cx="1815603" cy="259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1168</Words>
  <Application>Microsoft Office PowerPoint</Application>
  <PresentationFormat>Экран (4:3)</PresentationFormat>
  <Paragraphs>186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Слайд 1</vt:lpstr>
      <vt:lpstr>Слайд 2</vt:lpstr>
      <vt:lpstr>Слайд 3</vt:lpstr>
      <vt:lpstr>Слайд 4</vt:lpstr>
      <vt:lpstr>ЛБД  -  логические блоки Дьенеша    </vt:lpstr>
      <vt:lpstr>Слайд 6</vt:lpstr>
      <vt:lpstr>Логические блоки изготавливаются из дерева или пластика разной толщины.     Примерные размеры больших и маленьких фигур (в см) следующие: </vt:lpstr>
      <vt:lpstr>Слайд 8</vt:lpstr>
      <vt:lpstr>МЕТОДИЧЕСКИЕ ПОСОБИЯ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 детьми старшего дошкольного возраста используются более усложнённые варианты занятий: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Литература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развивающие игры (логические блоки Дьенеша) Подготовила: воспитатель Смирнова Н.С. </dc:title>
  <dc:creator>IRONMANN (AKA SHAMAN)</dc:creator>
  <cp:lastModifiedBy>ЛФ</cp:lastModifiedBy>
  <cp:revision>351</cp:revision>
  <dcterms:created xsi:type="dcterms:W3CDTF">2014-11-07T20:59:25Z</dcterms:created>
  <dcterms:modified xsi:type="dcterms:W3CDTF">2020-01-30T15:18:16Z</dcterms:modified>
</cp:coreProperties>
</file>